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3229-3CDF-43D2-B119-5B9A6481D44D}" type="datetimeFigureOut">
              <a:rPr lang="de-DE" smtClean="0"/>
              <a:t>03.12.2014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D173-E7CC-4C21-811C-018BAFAEF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2619"/>
            <a:ext cx="7886700" cy="55927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67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3229-3CDF-43D2-B119-5B9A6481D44D}" type="datetimeFigureOut">
              <a:rPr lang="de-DE" smtClean="0"/>
              <a:t>03.12.2014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D173-E7CC-4C21-811C-018BAFAEF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3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0408" y="632618"/>
            <a:ext cx="7886700" cy="5592763"/>
          </a:xfrm>
        </p:spPr>
        <p:txBody>
          <a:bodyPr>
            <a:normAutofit/>
          </a:bodyPr>
          <a:lstStyle/>
          <a:p>
            <a:endParaRPr lang="de-DE" sz="5400" dirty="0" smtClean="0"/>
          </a:p>
          <a:p>
            <a:r>
              <a:rPr lang="de-DE" sz="5400" dirty="0"/>
              <a:t> </a:t>
            </a:r>
            <a:r>
              <a:rPr lang="de-DE" sz="5400" dirty="0" smtClean="0"/>
              <a:t> Charlotte</a:t>
            </a:r>
          </a:p>
          <a:p>
            <a:r>
              <a:rPr lang="de-DE" sz="5400" dirty="0" smtClean="0"/>
              <a:t>  Pfeffer</a:t>
            </a:r>
            <a:endParaRPr lang="de-DE" sz="5400" dirty="0"/>
          </a:p>
        </p:txBody>
      </p:sp>
      <p:pic>
        <p:nvPicPr>
          <p:cNvPr id="5" name="Grafik 4" descr="C:\Users\Kaja\Documents\# Unterrichtsmaterial\Charlotte-Pfeffer-Projekt\Charlotte Pfeffer\Portrait_CP_jun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5226" r="5894" b="6838"/>
          <a:stretch/>
        </p:blipFill>
        <p:spPr bwMode="auto">
          <a:xfrm>
            <a:off x="4784606" y="546735"/>
            <a:ext cx="3905250" cy="5764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4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2"/>
    </mc:Choice>
    <mc:Fallback>
      <p:transition spd="slow" advTm="31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Charlotte wollte mehr lernen. Sie ging weiter zur Schule. </a:t>
            </a:r>
          </a:p>
          <a:p>
            <a:r>
              <a:rPr lang="de-DE" dirty="0"/>
              <a:t>Dann wurde Charlotte Pfeffer selbst Lehrerin. </a:t>
            </a:r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0" y="2700068"/>
            <a:ext cx="3799935" cy="3243622"/>
          </a:xfrm>
          <a:prstGeom prst="rect">
            <a:avLst/>
          </a:prstGeom>
        </p:spPr>
      </p:pic>
      <p:pic>
        <p:nvPicPr>
          <p:cNvPr id="7" name="Grafik 6" descr="C:\Users\Kaja\Documents\# Unterrichtsmaterial\Charlotte-Pfeffer-Projekt\Schule_19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/>
          <a:stretch/>
        </p:blipFill>
        <p:spPr bwMode="auto">
          <a:xfrm>
            <a:off x="4666787" y="2242633"/>
            <a:ext cx="3670761" cy="3982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430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4"/>
    </mc:Choice>
    <mc:Fallback>
      <p:transition spd="slow" advTm="12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2284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Charlotte Pfeffer sah, dass </a:t>
            </a:r>
            <a:r>
              <a:rPr lang="de-DE" dirty="0" smtClean="0"/>
              <a:t>Musik </a:t>
            </a:r>
            <a:r>
              <a:rPr lang="de-DE" dirty="0"/>
              <a:t>und Bewegung </a:t>
            </a:r>
            <a:r>
              <a:rPr lang="de-DE" dirty="0" smtClean="0"/>
              <a:t>für Kinder wichtig </a:t>
            </a:r>
            <a:r>
              <a:rPr lang="de-DE" dirty="0"/>
              <a:t>sind. </a:t>
            </a:r>
            <a:endParaRPr lang="de-DE" dirty="0" smtClean="0"/>
          </a:p>
          <a:p>
            <a:r>
              <a:rPr lang="de-DE" dirty="0"/>
              <a:t>Die Schüler bewegten sich zur Musik.</a:t>
            </a:r>
            <a:br>
              <a:rPr lang="de-DE" dirty="0"/>
            </a:br>
            <a:r>
              <a:rPr lang="de-DE" dirty="0" smtClean="0"/>
              <a:t>Das </a:t>
            </a:r>
            <a:r>
              <a:rPr lang="de-DE" dirty="0"/>
              <a:t>machte die Kinder fröhlich. Sie konnten besser lernen.</a:t>
            </a:r>
          </a:p>
        </p:txBody>
      </p:sp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2636837"/>
            <a:ext cx="3764280" cy="3733800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4"/>
    </mc:Choice>
    <mc:Fallback>
      <p:transition spd="slow" advTm="10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952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Später hatte Charlotte Pfeffer erwachsene Schüler. </a:t>
            </a:r>
            <a:br>
              <a:rPr lang="de-DE" dirty="0"/>
            </a:br>
            <a:r>
              <a:rPr lang="de-DE" dirty="0"/>
              <a:t>Sie wollten auch Lehrer werden</a:t>
            </a:r>
            <a:r>
              <a:rPr lang="de-DE" dirty="0" smtClean="0"/>
              <a:t>.</a:t>
            </a:r>
          </a:p>
          <a:p>
            <a:r>
              <a:rPr lang="de-DE" dirty="0"/>
              <a:t>Charlotte Pfeffer erzählte ihnen, dass Musik und Bewegung wichtig für Kinder sind.</a:t>
            </a:r>
          </a:p>
        </p:txBody>
      </p:sp>
      <p:pic>
        <p:nvPicPr>
          <p:cNvPr id="12" name="Grafi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8" y="3450565"/>
            <a:ext cx="3466652" cy="2926739"/>
          </a:xfrm>
          <a:prstGeom prst="rect">
            <a:avLst/>
          </a:prstGeom>
        </p:spPr>
      </p:pic>
      <p:sp>
        <p:nvSpPr>
          <p:cNvPr id="11" name="Ovale Legende 10"/>
          <p:cNvSpPr/>
          <p:nvPr/>
        </p:nvSpPr>
        <p:spPr>
          <a:xfrm>
            <a:off x="3992861" y="2294627"/>
            <a:ext cx="4875094" cy="3640345"/>
          </a:xfrm>
          <a:prstGeom prst="wedgeEllipseCallout">
            <a:avLst>
              <a:gd name="adj1" fmla="val -66185"/>
              <a:gd name="adj2" fmla="val 188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de-DE" sz="2400">
              <a:solidFill>
                <a:srgbClr val="FFFFF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89" y="3179065"/>
            <a:ext cx="1806575" cy="177800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601005" y="3421061"/>
            <a:ext cx="1514475" cy="1387475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8" y="6377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59"/>
    </mc:Choice>
    <mc:Fallback>
      <p:transition spd="slow" advTm="15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4551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Dann kam in Deutschland eine schlimme Zeit. </a:t>
            </a:r>
            <a:br>
              <a:rPr lang="de-DE" dirty="0"/>
            </a:br>
            <a:r>
              <a:rPr lang="de-DE" dirty="0"/>
              <a:t>Einige Menschen wollten die Macht haben. </a:t>
            </a:r>
            <a:br>
              <a:rPr lang="de-DE" dirty="0"/>
            </a:br>
            <a:r>
              <a:rPr lang="de-DE" dirty="0"/>
              <a:t>Sie waren böse. </a:t>
            </a:r>
            <a:r>
              <a:rPr lang="de-DE" dirty="0" smtClean="0"/>
              <a:t>Es </a:t>
            </a:r>
            <a:r>
              <a:rPr lang="de-DE" dirty="0"/>
              <a:t>gab Krieg. </a:t>
            </a:r>
            <a:br>
              <a:rPr lang="de-DE" dirty="0"/>
            </a:br>
            <a:r>
              <a:rPr lang="de-DE" dirty="0"/>
              <a:t>Viele </a:t>
            </a:r>
            <a:r>
              <a:rPr lang="de-DE" dirty="0" smtClean="0"/>
              <a:t>Menschen </a:t>
            </a:r>
            <a:r>
              <a:rPr lang="de-DE" dirty="0"/>
              <a:t>mussten sterben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Charlotte Pfeffer ging 1933 weg aus Deutschland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97" y="2391196"/>
            <a:ext cx="2695575" cy="2695575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00"/>
    </mc:Choice>
    <mc:Fallback>
      <p:transition spd="slow" advTm="20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0021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 descr="C:\Users\Kaja\Documents\# Unterrichtsmaterial\Charlotte-Pfeffer-Projekt\Deutschland_in_Europa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39793" r="21328" b="4166"/>
          <a:stretch/>
        </p:blipFill>
        <p:spPr bwMode="auto">
          <a:xfrm>
            <a:off x="895238" y="85972"/>
            <a:ext cx="7689123" cy="6686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307731" y="85972"/>
            <a:ext cx="2831123" cy="217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dirty="0" smtClean="0"/>
              <a:t>Pfeffer </a:t>
            </a:r>
            <a:r>
              <a:rPr lang="de-DE" dirty="0"/>
              <a:t>reiste </a:t>
            </a:r>
            <a:br>
              <a:rPr lang="de-DE" dirty="0"/>
            </a:br>
            <a:r>
              <a:rPr lang="de-DE" dirty="0"/>
              <a:t>von Berlin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nach Italien 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37091" y="474519"/>
            <a:ext cx="3490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latin typeface="Century Gothic" panose="020B0502020202020204" pitchFamily="34" charset="0"/>
              </a:rPr>
              <a:t>Charlotte Pfeffer reiste </a:t>
            </a:r>
          </a:p>
          <a:p>
            <a:pPr>
              <a:lnSpc>
                <a:spcPct val="200000"/>
              </a:lnSpc>
            </a:pPr>
            <a:r>
              <a:rPr lang="de-DE" sz="2200" dirty="0" smtClean="0">
                <a:latin typeface="Century Gothic" panose="020B0502020202020204" pitchFamily="34" charset="0"/>
              </a:rPr>
              <a:t>von Berlin </a:t>
            </a:r>
          </a:p>
          <a:p>
            <a:pPr>
              <a:lnSpc>
                <a:spcPct val="200000"/>
              </a:lnSpc>
            </a:pPr>
            <a:r>
              <a:rPr lang="de-DE" sz="2200" dirty="0" smtClean="0">
                <a:latin typeface="Century Gothic" panose="020B0502020202020204" pitchFamily="34" charset="0"/>
              </a:rPr>
              <a:t>nach Italien     .</a:t>
            </a:r>
            <a:endParaRPr lang="de-DE" sz="2200" dirty="0">
              <a:latin typeface="Century Gothic" panose="020B0502020202020204" pitchFamily="34" charset="0"/>
            </a:endParaRPr>
          </a:p>
        </p:txBody>
      </p:sp>
      <p:sp>
        <p:nvSpPr>
          <p:cNvPr id="10" name="Ellipse 30"/>
          <p:cNvSpPr/>
          <p:nvPr/>
        </p:nvSpPr>
        <p:spPr>
          <a:xfrm>
            <a:off x="2218699" y="841924"/>
            <a:ext cx="323850" cy="520700"/>
          </a:xfrm>
          <a:custGeom>
            <a:avLst/>
            <a:gdLst>
              <a:gd name="connsiteX0" fmla="*/ 0 w 707390"/>
              <a:gd name="connsiteY0" fmla="*/ 353695 h 707390"/>
              <a:gd name="connsiteX1" fmla="*/ 353695 w 707390"/>
              <a:gd name="connsiteY1" fmla="*/ 0 h 707390"/>
              <a:gd name="connsiteX2" fmla="*/ 707390 w 707390"/>
              <a:gd name="connsiteY2" fmla="*/ 353695 h 707390"/>
              <a:gd name="connsiteX3" fmla="*/ 353695 w 707390"/>
              <a:gd name="connsiteY3" fmla="*/ 707390 h 707390"/>
              <a:gd name="connsiteX4" fmla="*/ 0 w 707390"/>
              <a:gd name="connsiteY4" fmla="*/ 353695 h 707390"/>
              <a:gd name="connsiteX0" fmla="*/ 78 w 707468"/>
              <a:gd name="connsiteY0" fmla="*/ 353695 h 939304"/>
              <a:gd name="connsiteX1" fmla="*/ 353773 w 707468"/>
              <a:gd name="connsiteY1" fmla="*/ 0 h 939304"/>
              <a:gd name="connsiteX2" fmla="*/ 707468 w 707468"/>
              <a:gd name="connsiteY2" fmla="*/ 353695 h 939304"/>
              <a:gd name="connsiteX3" fmla="*/ 330581 w 707468"/>
              <a:gd name="connsiteY3" fmla="*/ 939304 h 939304"/>
              <a:gd name="connsiteX4" fmla="*/ 78 w 707468"/>
              <a:gd name="connsiteY4" fmla="*/ 353695 h 939304"/>
              <a:gd name="connsiteX0" fmla="*/ 0 w 707390"/>
              <a:gd name="connsiteY0" fmla="*/ 353695 h 783567"/>
              <a:gd name="connsiteX1" fmla="*/ 353695 w 707390"/>
              <a:gd name="connsiteY1" fmla="*/ 0 h 783567"/>
              <a:gd name="connsiteX2" fmla="*/ 707390 w 707390"/>
              <a:gd name="connsiteY2" fmla="*/ 353695 h 783567"/>
              <a:gd name="connsiteX3" fmla="*/ 353698 w 707390"/>
              <a:gd name="connsiteY3" fmla="*/ 783567 h 783567"/>
              <a:gd name="connsiteX4" fmla="*/ 0 w 707390"/>
              <a:gd name="connsiteY4" fmla="*/ 353695 h 78356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0 w 707395"/>
              <a:gd name="connsiteY0" fmla="*/ 353695 h 401247"/>
              <a:gd name="connsiteX1" fmla="*/ 353695 w 707395"/>
              <a:gd name="connsiteY1" fmla="*/ 0 h 401247"/>
              <a:gd name="connsiteX2" fmla="*/ 707390 w 707395"/>
              <a:gd name="connsiteY2" fmla="*/ 353695 h 401247"/>
              <a:gd name="connsiteX3" fmla="*/ 361162 w 707395"/>
              <a:gd name="connsiteY3" fmla="*/ 397624 h 401247"/>
              <a:gd name="connsiteX4" fmla="*/ 0 w 707395"/>
              <a:gd name="connsiteY4" fmla="*/ 353695 h 40124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3 w 707397"/>
              <a:gd name="connsiteY0" fmla="*/ 353695 h 403610"/>
              <a:gd name="connsiteX1" fmla="*/ 353698 w 707397"/>
              <a:gd name="connsiteY1" fmla="*/ 0 h 403610"/>
              <a:gd name="connsiteX2" fmla="*/ 707393 w 707397"/>
              <a:gd name="connsiteY2" fmla="*/ 353695 h 403610"/>
              <a:gd name="connsiteX3" fmla="*/ 347910 w 707397"/>
              <a:gd name="connsiteY3" fmla="*/ 400937 h 403610"/>
              <a:gd name="connsiteX4" fmla="*/ 3 w 707397"/>
              <a:gd name="connsiteY4" fmla="*/ 353695 h 403610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72 w 707462"/>
              <a:gd name="connsiteY0" fmla="*/ 353695 h 964693"/>
              <a:gd name="connsiteX1" fmla="*/ 353767 w 707462"/>
              <a:gd name="connsiteY1" fmla="*/ 0 h 964693"/>
              <a:gd name="connsiteX2" fmla="*/ 707462 w 707462"/>
              <a:gd name="connsiteY2" fmla="*/ 353695 h 964693"/>
              <a:gd name="connsiteX3" fmla="*/ 338031 w 707462"/>
              <a:gd name="connsiteY3" fmla="*/ 964693 h 964693"/>
              <a:gd name="connsiteX4" fmla="*/ 72 w 707462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13 w 707403"/>
              <a:gd name="connsiteY0" fmla="*/ 353695 h 1137107"/>
              <a:gd name="connsiteX1" fmla="*/ 353708 w 707403"/>
              <a:gd name="connsiteY1" fmla="*/ 0 h 1137107"/>
              <a:gd name="connsiteX2" fmla="*/ 707403 w 707403"/>
              <a:gd name="connsiteY2" fmla="*/ 353695 h 1137107"/>
              <a:gd name="connsiteX3" fmla="*/ 341288 w 707403"/>
              <a:gd name="connsiteY3" fmla="*/ 1137107 h 1137107"/>
              <a:gd name="connsiteX4" fmla="*/ 13 w 707403"/>
              <a:gd name="connsiteY4" fmla="*/ 353695 h 11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03" h="1137107">
                <a:moveTo>
                  <a:pt x="13" y="353695"/>
                </a:moveTo>
                <a:cubicBezTo>
                  <a:pt x="2083" y="164177"/>
                  <a:pt x="158368" y="0"/>
                  <a:pt x="353708" y="0"/>
                </a:cubicBezTo>
                <a:cubicBezTo>
                  <a:pt x="549048" y="0"/>
                  <a:pt x="705052" y="174139"/>
                  <a:pt x="707403" y="353695"/>
                </a:cubicBezTo>
                <a:cubicBezTo>
                  <a:pt x="703122" y="566407"/>
                  <a:pt x="442605" y="918273"/>
                  <a:pt x="341288" y="1137107"/>
                </a:cubicBezTo>
                <a:cubicBezTo>
                  <a:pt x="236654" y="914957"/>
                  <a:pt x="-2057" y="543213"/>
                  <a:pt x="13" y="35369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2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de-DE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Ellipse 30"/>
          <p:cNvSpPr/>
          <p:nvPr/>
        </p:nvSpPr>
        <p:spPr>
          <a:xfrm>
            <a:off x="2542549" y="1475725"/>
            <a:ext cx="326159" cy="550892"/>
          </a:xfrm>
          <a:custGeom>
            <a:avLst/>
            <a:gdLst>
              <a:gd name="connsiteX0" fmla="*/ 0 w 707390"/>
              <a:gd name="connsiteY0" fmla="*/ 353695 h 707390"/>
              <a:gd name="connsiteX1" fmla="*/ 353695 w 707390"/>
              <a:gd name="connsiteY1" fmla="*/ 0 h 707390"/>
              <a:gd name="connsiteX2" fmla="*/ 707390 w 707390"/>
              <a:gd name="connsiteY2" fmla="*/ 353695 h 707390"/>
              <a:gd name="connsiteX3" fmla="*/ 353695 w 707390"/>
              <a:gd name="connsiteY3" fmla="*/ 707390 h 707390"/>
              <a:gd name="connsiteX4" fmla="*/ 0 w 707390"/>
              <a:gd name="connsiteY4" fmla="*/ 353695 h 707390"/>
              <a:gd name="connsiteX0" fmla="*/ 78 w 707468"/>
              <a:gd name="connsiteY0" fmla="*/ 353695 h 939304"/>
              <a:gd name="connsiteX1" fmla="*/ 353773 w 707468"/>
              <a:gd name="connsiteY1" fmla="*/ 0 h 939304"/>
              <a:gd name="connsiteX2" fmla="*/ 707468 w 707468"/>
              <a:gd name="connsiteY2" fmla="*/ 353695 h 939304"/>
              <a:gd name="connsiteX3" fmla="*/ 330581 w 707468"/>
              <a:gd name="connsiteY3" fmla="*/ 939304 h 939304"/>
              <a:gd name="connsiteX4" fmla="*/ 78 w 707468"/>
              <a:gd name="connsiteY4" fmla="*/ 353695 h 939304"/>
              <a:gd name="connsiteX0" fmla="*/ 0 w 707390"/>
              <a:gd name="connsiteY0" fmla="*/ 353695 h 783567"/>
              <a:gd name="connsiteX1" fmla="*/ 353695 w 707390"/>
              <a:gd name="connsiteY1" fmla="*/ 0 h 783567"/>
              <a:gd name="connsiteX2" fmla="*/ 707390 w 707390"/>
              <a:gd name="connsiteY2" fmla="*/ 353695 h 783567"/>
              <a:gd name="connsiteX3" fmla="*/ 353698 w 707390"/>
              <a:gd name="connsiteY3" fmla="*/ 783567 h 783567"/>
              <a:gd name="connsiteX4" fmla="*/ 0 w 707390"/>
              <a:gd name="connsiteY4" fmla="*/ 353695 h 78356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0 w 707395"/>
              <a:gd name="connsiteY0" fmla="*/ 353695 h 401247"/>
              <a:gd name="connsiteX1" fmla="*/ 353695 w 707395"/>
              <a:gd name="connsiteY1" fmla="*/ 0 h 401247"/>
              <a:gd name="connsiteX2" fmla="*/ 707390 w 707395"/>
              <a:gd name="connsiteY2" fmla="*/ 353695 h 401247"/>
              <a:gd name="connsiteX3" fmla="*/ 361162 w 707395"/>
              <a:gd name="connsiteY3" fmla="*/ 397624 h 401247"/>
              <a:gd name="connsiteX4" fmla="*/ 0 w 707395"/>
              <a:gd name="connsiteY4" fmla="*/ 353695 h 40124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3 w 707397"/>
              <a:gd name="connsiteY0" fmla="*/ 353695 h 403610"/>
              <a:gd name="connsiteX1" fmla="*/ 353698 w 707397"/>
              <a:gd name="connsiteY1" fmla="*/ 0 h 403610"/>
              <a:gd name="connsiteX2" fmla="*/ 707393 w 707397"/>
              <a:gd name="connsiteY2" fmla="*/ 353695 h 403610"/>
              <a:gd name="connsiteX3" fmla="*/ 347910 w 707397"/>
              <a:gd name="connsiteY3" fmla="*/ 400937 h 403610"/>
              <a:gd name="connsiteX4" fmla="*/ 3 w 707397"/>
              <a:gd name="connsiteY4" fmla="*/ 353695 h 403610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72 w 707462"/>
              <a:gd name="connsiteY0" fmla="*/ 353695 h 964693"/>
              <a:gd name="connsiteX1" fmla="*/ 353767 w 707462"/>
              <a:gd name="connsiteY1" fmla="*/ 0 h 964693"/>
              <a:gd name="connsiteX2" fmla="*/ 707462 w 707462"/>
              <a:gd name="connsiteY2" fmla="*/ 353695 h 964693"/>
              <a:gd name="connsiteX3" fmla="*/ 338031 w 707462"/>
              <a:gd name="connsiteY3" fmla="*/ 964693 h 964693"/>
              <a:gd name="connsiteX4" fmla="*/ 72 w 707462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13 w 707403"/>
              <a:gd name="connsiteY0" fmla="*/ 353695 h 1137107"/>
              <a:gd name="connsiteX1" fmla="*/ 353708 w 707403"/>
              <a:gd name="connsiteY1" fmla="*/ 0 h 1137107"/>
              <a:gd name="connsiteX2" fmla="*/ 707403 w 707403"/>
              <a:gd name="connsiteY2" fmla="*/ 353695 h 1137107"/>
              <a:gd name="connsiteX3" fmla="*/ 341288 w 707403"/>
              <a:gd name="connsiteY3" fmla="*/ 1137107 h 1137107"/>
              <a:gd name="connsiteX4" fmla="*/ 13 w 707403"/>
              <a:gd name="connsiteY4" fmla="*/ 353695 h 11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03" h="1137107">
                <a:moveTo>
                  <a:pt x="13" y="353695"/>
                </a:moveTo>
                <a:cubicBezTo>
                  <a:pt x="2083" y="164177"/>
                  <a:pt x="158368" y="0"/>
                  <a:pt x="353708" y="0"/>
                </a:cubicBezTo>
                <a:cubicBezTo>
                  <a:pt x="549048" y="0"/>
                  <a:pt x="705052" y="174139"/>
                  <a:pt x="707403" y="353695"/>
                </a:cubicBezTo>
                <a:cubicBezTo>
                  <a:pt x="703122" y="566407"/>
                  <a:pt x="442605" y="918273"/>
                  <a:pt x="341288" y="1137107"/>
                </a:cubicBezTo>
                <a:cubicBezTo>
                  <a:pt x="236654" y="914957"/>
                  <a:pt x="-2057" y="543213"/>
                  <a:pt x="13" y="35369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2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lipse 30"/>
          <p:cNvSpPr/>
          <p:nvPr/>
        </p:nvSpPr>
        <p:spPr>
          <a:xfrm>
            <a:off x="5036638" y="793366"/>
            <a:ext cx="590439" cy="892433"/>
          </a:xfrm>
          <a:custGeom>
            <a:avLst/>
            <a:gdLst>
              <a:gd name="connsiteX0" fmla="*/ 0 w 707390"/>
              <a:gd name="connsiteY0" fmla="*/ 353695 h 707390"/>
              <a:gd name="connsiteX1" fmla="*/ 353695 w 707390"/>
              <a:gd name="connsiteY1" fmla="*/ 0 h 707390"/>
              <a:gd name="connsiteX2" fmla="*/ 707390 w 707390"/>
              <a:gd name="connsiteY2" fmla="*/ 353695 h 707390"/>
              <a:gd name="connsiteX3" fmla="*/ 353695 w 707390"/>
              <a:gd name="connsiteY3" fmla="*/ 707390 h 707390"/>
              <a:gd name="connsiteX4" fmla="*/ 0 w 707390"/>
              <a:gd name="connsiteY4" fmla="*/ 353695 h 707390"/>
              <a:gd name="connsiteX0" fmla="*/ 78 w 707468"/>
              <a:gd name="connsiteY0" fmla="*/ 353695 h 939304"/>
              <a:gd name="connsiteX1" fmla="*/ 353773 w 707468"/>
              <a:gd name="connsiteY1" fmla="*/ 0 h 939304"/>
              <a:gd name="connsiteX2" fmla="*/ 707468 w 707468"/>
              <a:gd name="connsiteY2" fmla="*/ 353695 h 939304"/>
              <a:gd name="connsiteX3" fmla="*/ 330581 w 707468"/>
              <a:gd name="connsiteY3" fmla="*/ 939304 h 939304"/>
              <a:gd name="connsiteX4" fmla="*/ 78 w 707468"/>
              <a:gd name="connsiteY4" fmla="*/ 353695 h 939304"/>
              <a:gd name="connsiteX0" fmla="*/ 0 w 707390"/>
              <a:gd name="connsiteY0" fmla="*/ 353695 h 783567"/>
              <a:gd name="connsiteX1" fmla="*/ 353695 w 707390"/>
              <a:gd name="connsiteY1" fmla="*/ 0 h 783567"/>
              <a:gd name="connsiteX2" fmla="*/ 707390 w 707390"/>
              <a:gd name="connsiteY2" fmla="*/ 353695 h 783567"/>
              <a:gd name="connsiteX3" fmla="*/ 353698 w 707390"/>
              <a:gd name="connsiteY3" fmla="*/ 783567 h 783567"/>
              <a:gd name="connsiteX4" fmla="*/ 0 w 707390"/>
              <a:gd name="connsiteY4" fmla="*/ 353695 h 78356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0 w 707395"/>
              <a:gd name="connsiteY0" fmla="*/ 353695 h 401247"/>
              <a:gd name="connsiteX1" fmla="*/ 353695 w 707395"/>
              <a:gd name="connsiteY1" fmla="*/ 0 h 401247"/>
              <a:gd name="connsiteX2" fmla="*/ 707390 w 707395"/>
              <a:gd name="connsiteY2" fmla="*/ 353695 h 401247"/>
              <a:gd name="connsiteX3" fmla="*/ 361162 w 707395"/>
              <a:gd name="connsiteY3" fmla="*/ 397624 h 401247"/>
              <a:gd name="connsiteX4" fmla="*/ 0 w 707395"/>
              <a:gd name="connsiteY4" fmla="*/ 353695 h 40124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3 w 707397"/>
              <a:gd name="connsiteY0" fmla="*/ 353695 h 403610"/>
              <a:gd name="connsiteX1" fmla="*/ 353698 w 707397"/>
              <a:gd name="connsiteY1" fmla="*/ 0 h 403610"/>
              <a:gd name="connsiteX2" fmla="*/ 707393 w 707397"/>
              <a:gd name="connsiteY2" fmla="*/ 353695 h 403610"/>
              <a:gd name="connsiteX3" fmla="*/ 347910 w 707397"/>
              <a:gd name="connsiteY3" fmla="*/ 400937 h 403610"/>
              <a:gd name="connsiteX4" fmla="*/ 3 w 707397"/>
              <a:gd name="connsiteY4" fmla="*/ 353695 h 403610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72 w 707462"/>
              <a:gd name="connsiteY0" fmla="*/ 353695 h 964693"/>
              <a:gd name="connsiteX1" fmla="*/ 353767 w 707462"/>
              <a:gd name="connsiteY1" fmla="*/ 0 h 964693"/>
              <a:gd name="connsiteX2" fmla="*/ 707462 w 707462"/>
              <a:gd name="connsiteY2" fmla="*/ 353695 h 964693"/>
              <a:gd name="connsiteX3" fmla="*/ 338031 w 707462"/>
              <a:gd name="connsiteY3" fmla="*/ 964693 h 964693"/>
              <a:gd name="connsiteX4" fmla="*/ 72 w 707462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13 w 707403"/>
              <a:gd name="connsiteY0" fmla="*/ 353695 h 1137107"/>
              <a:gd name="connsiteX1" fmla="*/ 353708 w 707403"/>
              <a:gd name="connsiteY1" fmla="*/ 0 h 1137107"/>
              <a:gd name="connsiteX2" fmla="*/ 707403 w 707403"/>
              <a:gd name="connsiteY2" fmla="*/ 353695 h 1137107"/>
              <a:gd name="connsiteX3" fmla="*/ 341288 w 707403"/>
              <a:gd name="connsiteY3" fmla="*/ 1137107 h 1137107"/>
              <a:gd name="connsiteX4" fmla="*/ 13 w 707403"/>
              <a:gd name="connsiteY4" fmla="*/ 353695 h 11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03" h="1137107">
                <a:moveTo>
                  <a:pt x="13" y="353695"/>
                </a:moveTo>
                <a:cubicBezTo>
                  <a:pt x="2083" y="164177"/>
                  <a:pt x="158368" y="0"/>
                  <a:pt x="353708" y="0"/>
                </a:cubicBezTo>
                <a:cubicBezTo>
                  <a:pt x="549048" y="0"/>
                  <a:pt x="705052" y="174139"/>
                  <a:pt x="707403" y="353695"/>
                </a:cubicBezTo>
                <a:cubicBezTo>
                  <a:pt x="703122" y="566407"/>
                  <a:pt x="442605" y="918273"/>
                  <a:pt x="341288" y="1137107"/>
                </a:cubicBezTo>
                <a:cubicBezTo>
                  <a:pt x="236654" y="914957"/>
                  <a:pt x="-2057" y="543213"/>
                  <a:pt x="13" y="35369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4800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de-DE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lipse 30"/>
          <p:cNvSpPr/>
          <p:nvPr/>
        </p:nvSpPr>
        <p:spPr>
          <a:xfrm>
            <a:off x="4844317" y="3636768"/>
            <a:ext cx="615950" cy="991235"/>
          </a:xfrm>
          <a:custGeom>
            <a:avLst/>
            <a:gdLst>
              <a:gd name="connsiteX0" fmla="*/ 0 w 707390"/>
              <a:gd name="connsiteY0" fmla="*/ 353695 h 707390"/>
              <a:gd name="connsiteX1" fmla="*/ 353695 w 707390"/>
              <a:gd name="connsiteY1" fmla="*/ 0 h 707390"/>
              <a:gd name="connsiteX2" fmla="*/ 707390 w 707390"/>
              <a:gd name="connsiteY2" fmla="*/ 353695 h 707390"/>
              <a:gd name="connsiteX3" fmla="*/ 353695 w 707390"/>
              <a:gd name="connsiteY3" fmla="*/ 707390 h 707390"/>
              <a:gd name="connsiteX4" fmla="*/ 0 w 707390"/>
              <a:gd name="connsiteY4" fmla="*/ 353695 h 707390"/>
              <a:gd name="connsiteX0" fmla="*/ 78 w 707468"/>
              <a:gd name="connsiteY0" fmla="*/ 353695 h 939304"/>
              <a:gd name="connsiteX1" fmla="*/ 353773 w 707468"/>
              <a:gd name="connsiteY1" fmla="*/ 0 h 939304"/>
              <a:gd name="connsiteX2" fmla="*/ 707468 w 707468"/>
              <a:gd name="connsiteY2" fmla="*/ 353695 h 939304"/>
              <a:gd name="connsiteX3" fmla="*/ 330581 w 707468"/>
              <a:gd name="connsiteY3" fmla="*/ 939304 h 939304"/>
              <a:gd name="connsiteX4" fmla="*/ 78 w 707468"/>
              <a:gd name="connsiteY4" fmla="*/ 353695 h 939304"/>
              <a:gd name="connsiteX0" fmla="*/ 0 w 707390"/>
              <a:gd name="connsiteY0" fmla="*/ 353695 h 783567"/>
              <a:gd name="connsiteX1" fmla="*/ 353695 w 707390"/>
              <a:gd name="connsiteY1" fmla="*/ 0 h 783567"/>
              <a:gd name="connsiteX2" fmla="*/ 707390 w 707390"/>
              <a:gd name="connsiteY2" fmla="*/ 353695 h 783567"/>
              <a:gd name="connsiteX3" fmla="*/ 353698 w 707390"/>
              <a:gd name="connsiteY3" fmla="*/ 783567 h 783567"/>
              <a:gd name="connsiteX4" fmla="*/ 0 w 707390"/>
              <a:gd name="connsiteY4" fmla="*/ 353695 h 78356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0 w 707395"/>
              <a:gd name="connsiteY0" fmla="*/ 353695 h 401247"/>
              <a:gd name="connsiteX1" fmla="*/ 353695 w 707395"/>
              <a:gd name="connsiteY1" fmla="*/ 0 h 401247"/>
              <a:gd name="connsiteX2" fmla="*/ 707390 w 707395"/>
              <a:gd name="connsiteY2" fmla="*/ 353695 h 401247"/>
              <a:gd name="connsiteX3" fmla="*/ 361162 w 707395"/>
              <a:gd name="connsiteY3" fmla="*/ 397624 h 401247"/>
              <a:gd name="connsiteX4" fmla="*/ 0 w 707395"/>
              <a:gd name="connsiteY4" fmla="*/ 353695 h 401247"/>
              <a:gd name="connsiteX0" fmla="*/ 0 w 707390"/>
              <a:gd name="connsiteY0" fmla="*/ 353695 h 397906"/>
              <a:gd name="connsiteX1" fmla="*/ 353695 w 707390"/>
              <a:gd name="connsiteY1" fmla="*/ 0 h 397906"/>
              <a:gd name="connsiteX2" fmla="*/ 707390 w 707390"/>
              <a:gd name="connsiteY2" fmla="*/ 353695 h 397906"/>
              <a:gd name="connsiteX3" fmla="*/ 0 w 707390"/>
              <a:gd name="connsiteY3" fmla="*/ 353695 h 397906"/>
              <a:gd name="connsiteX0" fmla="*/ 3 w 707397"/>
              <a:gd name="connsiteY0" fmla="*/ 353695 h 403610"/>
              <a:gd name="connsiteX1" fmla="*/ 353698 w 707397"/>
              <a:gd name="connsiteY1" fmla="*/ 0 h 403610"/>
              <a:gd name="connsiteX2" fmla="*/ 707393 w 707397"/>
              <a:gd name="connsiteY2" fmla="*/ 353695 h 403610"/>
              <a:gd name="connsiteX3" fmla="*/ 347910 w 707397"/>
              <a:gd name="connsiteY3" fmla="*/ 400937 h 403610"/>
              <a:gd name="connsiteX4" fmla="*/ 3 w 707397"/>
              <a:gd name="connsiteY4" fmla="*/ 353695 h 403610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6"/>
              <a:gd name="connsiteY0" fmla="*/ 353695 h 964693"/>
              <a:gd name="connsiteX1" fmla="*/ 353717 w 707416"/>
              <a:gd name="connsiteY1" fmla="*/ 0 h 964693"/>
              <a:gd name="connsiteX2" fmla="*/ 707412 w 707416"/>
              <a:gd name="connsiteY2" fmla="*/ 353695 h 964693"/>
              <a:gd name="connsiteX3" fmla="*/ 337981 w 707416"/>
              <a:gd name="connsiteY3" fmla="*/ 964693 h 964693"/>
              <a:gd name="connsiteX4" fmla="*/ 22 w 707416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22 w 707412"/>
              <a:gd name="connsiteY0" fmla="*/ 353695 h 964693"/>
              <a:gd name="connsiteX1" fmla="*/ 353717 w 707412"/>
              <a:gd name="connsiteY1" fmla="*/ 0 h 964693"/>
              <a:gd name="connsiteX2" fmla="*/ 707412 w 707412"/>
              <a:gd name="connsiteY2" fmla="*/ 353695 h 964693"/>
              <a:gd name="connsiteX3" fmla="*/ 337981 w 707412"/>
              <a:gd name="connsiteY3" fmla="*/ 964693 h 964693"/>
              <a:gd name="connsiteX4" fmla="*/ 22 w 707412"/>
              <a:gd name="connsiteY4" fmla="*/ 353695 h 964693"/>
              <a:gd name="connsiteX0" fmla="*/ 72 w 707462"/>
              <a:gd name="connsiteY0" fmla="*/ 353695 h 964693"/>
              <a:gd name="connsiteX1" fmla="*/ 353767 w 707462"/>
              <a:gd name="connsiteY1" fmla="*/ 0 h 964693"/>
              <a:gd name="connsiteX2" fmla="*/ 707462 w 707462"/>
              <a:gd name="connsiteY2" fmla="*/ 353695 h 964693"/>
              <a:gd name="connsiteX3" fmla="*/ 338031 w 707462"/>
              <a:gd name="connsiteY3" fmla="*/ 964693 h 964693"/>
              <a:gd name="connsiteX4" fmla="*/ 72 w 707462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3 w 707393"/>
              <a:gd name="connsiteY0" fmla="*/ 353695 h 964693"/>
              <a:gd name="connsiteX1" fmla="*/ 353698 w 707393"/>
              <a:gd name="connsiteY1" fmla="*/ 0 h 964693"/>
              <a:gd name="connsiteX2" fmla="*/ 707393 w 707393"/>
              <a:gd name="connsiteY2" fmla="*/ 353695 h 964693"/>
              <a:gd name="connsiteX3" fmla="*/ 337962 w 707393"/>
              <a:gd name="connsiteY3" fmla="*/ 964693 h 964693"/>
              <a:gd name="connsiteX4" fmla="*/ 3 w 707393"/>
              <a:gd name="connsiteY4" fmla="*/ 353695 h 964693"/>
              <a:gd name="connsiteX0" fmla="*/ 13 w 707403"/>
              <a:gd name="connsiteY0" fmla="*/ 353695 h 1137107"/>
              <a:gd name="connsiteX1" fmla="*/ 353708 w 707403"/>
              <a:gd name="connsiteY1" fmla="*/ 0 h 1137107"/>
              <a:gd name="connsiteX2" fmla="*/ 707403 w 707403"/>
              <a:gd name="connsiteY2" fmla="*/ 353695 h 1137107"/>
              <a:gd name="connsiteX3" fmla="*/ 341288 w 707403"/>
              <a:gd name="connsiteY3" fmla="*/ 1137107 h 1137107"/>
              <a:gd name="connsiteX4" fmla="*/ 13 w 707403"/>
              <a:gd name="connsiteY4" fmla="*/ 353695 h 113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03" h="1137107">
                <a:moveTo>
                  <a:pt x="13" y="353695"/>
                </a:moveTo>
                <a:cubicBezTo>
                  <a:pt x="2083" y="164177"/>
                  <a:pt x="158368" y="0"/>
                  <a:pt x="353708" y="0"/>
                </a:cubicBezTo>
                <a:cubicBezTo>
                  <a:pt x="549048" y="0"/>
                  <a:pt x="705052" y="174139"/>
                  <a:pt x="707403" y="353695"/>
                </a:cubicBezTo>
                <a:cubicBezTo>
                  <a:pt x="703122" y="566407"/>
                  <a:pt x="442605" y="918273"/>
                  <a:pt x="341288" y="1137107"/>
                </a:cubicBezTo>
                <a:cubicBezTo>
                  <a:pt x="236654" y="914957"/>
                  <a:pt x="-2057" y="543213"/>
                  <a:pt x="13" y="353695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4800" baseline="30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240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46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4"/>
    </mc:Choice>
    <mc:Fallback>
      <p:transition spd="slow" advTm="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519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Italien arbeitete Charlotte Pfeffer mit vielen Kindern. </a:t>
            </a:r>
            <a:br>
              <a:rPr lang="de-DE" dirty="0"/>
            </a:br>
            <a:r>
              <a:rPr lang="de-DE" dirty="0"/>
              <a:t>Sie waren so verschieden, wie die Schüler unserer Schule. </a:t>
            </a:r>
            <a:br>
              <a:rPr lang="de-DE" dirty="0"/>
            </a:br>
            <a:r>
              <a:rPr lang="de-DE" dirty="0"/>
              <a:t>Einige brauchten viel Hilfe, andere weniger.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38" y="2846177"/>
            <a:ext cx="3536950" cy="302895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6769" y="2846177"/>
            <a:ext cx="3077845" cy="2628900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4"/>
    </mc:Choice>
    <mc:Fallback>
      <p:transition spd="slow" advTm="1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6424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Charlotte Pfeffer wollte, dass alle Schüler Freude haben beim Lernen. </a:t>
            </a:r>
            <a:br>
              <a:rPr lang="de-DE" dirty="0"/>
            </a:br>
            <a:r>
              <a:rPr lang="de-DE" dirty="0"/>
              <a:t>Sie machte mit den Kindern weiter viel Sport und Musik.</a:t>
            </a:r>
            <a:br>
              <a:rPr lang="de-DE" dirty="0"/>
            </a:br>
            <a:r>
              <a:rPr lang="de-DE" dirty="0"/>
              <a:t>Das nannte sie Psychomotorik. Das Wort war neu.</a:t>
            </a:r>
            <a:br>
              <a:rPr lang="de-DE" dirty="0"/>
            </a:b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8" y="3194225"/>
            <a:ext cx="2207643" cy="2046741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2640680" y="3836594"/>
            <a:ext cx="7620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0" name="Grafik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80" y="3136790"/>
            <a:ext cx="2156783" cy="2161608"/>
          </a:xfrm>
          <a:prstGeom prst="rect">
            <a:avLst/>
          </a:prstGeom>
        </p:spPr>
      </p:pic>
      <p:sp>
        <p:nvSpPr>
          <p:cNvPr id="11" name="Gleich 10"/>
          <p:cNvSpPr/>
          <p:nvPr/>
        </p:nvSpPr>
        <p:spPr>
          <a:xfrm>
            <a:off x="5470414" y="3943380"/>
            <a:ext cx="746448" cy="5887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76710" y="3936123"/>
            <a:ext cx="2996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Century Gothic" panose="020B0502020202020204" pitchFamily="34" charset="0"/>
              </a:rPr>
              <a:t>Psychomotorik</a:t>
            </a:r>
            <a:endParaRPr lang="de-DE" sz="3000" dirty="0">
              <a:latin typeface="Century Gothic" panose="020B0502020202020204" pitchFamily="34" charset="0"/>
            </a:endParaRPr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75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99"/>
    </mc:Choice>
    <mc:Fallback>
      <p:transition spd="slow" advTm="20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511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Dann war der Krieg vorbei. </a:t>
            </a:r>
            <a:br>
              <a:rPr lang="de-DE" dirty="0"/>
            </a:br>
            <a:r>
              <a:rPr lang="de-DE" dirty="0"/>
              <a:t>Charlotte Pfeffer kam 1946 zurück nach </a:t>
            </a:r>
            <a:r>
              <a:rPr lang="de-DE" dirty="0" smtClean="0"/>
              <a:t>Berlin.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2" name="Grafik 11" descr="C:\Users\Kaja\Documents\# Unterrichtsmaterial\Charlotte-Pfeffer-Projekt\Brandenburger Tor 19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4" y="1518249"/>
            <a:ext cx="7567882" cy="494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4"/>
    </mc:Choice>
    <mc:Fallback>
      <p:transition spd="slow" advTm="7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6509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Dann arbeitete sie wieder </a:t>
            </a:r>
            <a:r>
              <a:rPr lang="de-DE" dirty="0"/>
              <a:t>als </a:t>
            </a:r>
            <a:r>
              <a:rPr lang="de-DE" dirty="0" smtClean="0"/>
              <a:t>Lehrerin.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87" y="1906438"/>
            <a:ext cx="3934709" cy="3502324"/>
          </a:xfrm>
          <a:prstGeom prst="rect">
            <a:avLst/>
          </a:prstGeom>
        </p:spPr>
      </p:pic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8"/>
    </mc:Choice>
    <mc:Fallback>
      <p:transition spd="slow" advTm="5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050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die Kinder erfand Charlotte Pfeffer einen Ball mit einem Schwanz. </a:t>
            </a:r>
            <a:r>
              <a:rPr lang="de-DE" dirty="0" smtClean="0"/>
              <a:t>Der </a:t>
            </a:r>
            <a:r>
              <a:rPr lang="de-DE" dirty="0"/>
              <a:t>Ball konnte gut fliegen.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19146" r="17559" b="14000"/>
          <a:stretch/>
        </p:blipFill>
        <p:spPr bwMode="auto">
          <a:xfrm rot="5460000">
            <a:off x="2267589" y="775164"/>
            <a:ext cx="4794585" cy="6305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" y="6379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2"/>
    </mc:Choice>
    <mc:Fallback>
      <p:transition spd="slow" advTm="1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2182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0408" y="632618"/>
            <a:ext cx="7886700" cy="5592763"/>
          </a:xfrm>
        </p:spPr>
        <p:txBody>
          <a:bodyPr>
            <a:normAutofit/>
          </a:bodyPr>
          <a:lstStyle/>
          <a:p>
            <a:endParaRPr lang="de-DE" sz="5400" dirty="0" smtClean="0"/>
          </a:p>
          <a:p>
            <a:r>
              <a:rPr lang="de-DE" sz="5400" dirty="0"/>
              <a:t> </a:t>
            </a:r>
            <a:r>
              <a:rPr lang="de-DE" sz="5400" dirty="0" smtClean="0"/>
              <a:t> Charlotte</a:t>
            </a:r>
          </a:p>
          <a:p>
            <a:r>
              <a:rPr lang="de-DE" sz="5400" dirty="0" smtClean="0"/>
              <a:t>  Pfeffer</a:t>
            </a:r>
            <a:endParaRPr lang="de-DE" sz="5400" dirty="0"/>
          </a:p>
        </p:txBody>
      </p:sp>
      <p:pic>
        <p:nvPicPr>
          <p:cNvPr id="5" name="Grafik 4" descr="C:\Users\Kaja\Documents\# Unterrichtsmaterial\Charlotte-Pfeffer-Projekt\Charlotte Pfeffer\Portrait_CP_jun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5226" r="5894" b="6838"/>
          <a:stretch/>
        </p:blipFill>
        <p:spPr bwMode="auto">
          <a:xfrm>
            <a:off x="4784606" y="546735"/>
            <a:ext cx="3905250" cy="5764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3"/>
    </mc:Choice>
    <mc:Fallback>
      <p:transition spd="slow" advTm="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playEvt time="4248" objId="7"/>
        <p14:stopEvt time="4253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0" y="2184136"/>
            <a:ext cx="2695575" cy="2695575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3747" y="632619"/>
            <a:ext cx="7886700" cy="5592763"/>
          </a:xfrm>
        </p:spPr>
        <p:txBody>
          <a:bodyPr/>
          <a:lstStyle/>
          <a:p>
            <a:r>
              <a:rPr lang="de-DE" dirty="0" smtClean="0"/>
              <a:t>Der Ball hatte einen Schwanz wie eine Maus.</a:t>
            </a:r>
          </a:p>
          <a:p>
            <a:r>
              <a:rPr lang="de-DE" dirty="0" smtClean="0"/>
              <a:t>Charlotte Pfeffer nannte ihn </a:t>
            </a:r>
            <a:r>
              <a:rPr lang="de-DE" dirty="0" err="1" smtClean="0"/>
              <a:t>Mäusleball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2" name="Grafik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0" y="2325538"/>
            <a:ext cx="2695575" cy="2695575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3712565" y="3337089"/>
            <a:ext cx="1368482" cy="50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25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2"/>
    </mc:Choice>
    <mc:Fallback>
      <p:transition spd="slow" advTm="1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  <p14:stopEvt time="12036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3747" y="632619"/>
            <a:ext cx="7886700" cy="5592763"/>
          </a:xfrm>
        </p:spPr>
        <p:txBody>
          <a:bodyPr/>
          <a:lstStyle/>
          <a:p>
            <a:r>
              <a:rPr lang="de-DE" dirty="0"/>
              <a:t>Als Rentnerin zog Charlotte Pfeffer in den Süden von Deutschland. </a:t>
            </a:r>
            <a:endParaRPr lang="de-DE" dirty="0" smtClean="0"/>
          </a:p>
          <a:p>
            <a:r>
              <a:rPr lang="de-DE" dirty="0"/>
              <a:t>Sie hätte jetzt frei haben können.</a:t>
            </a:r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3" y="2039186"/>
            <a:ext cx="4133850" cy="3533775"/>
          </a:xfrm>
          <a:prstGeom prst="rect">
            <a:avLst/>
          </a:prstGeom>
        </p:spPr>
      </p:pic>
      <p:pic>
        <p:nvPicPr>
          <p:cNvPr id="8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45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1"/>
    </mc:Choice>
    <mc:Fallback>
      <p:transition spd="slow" advTm="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8555" objId="8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3747" y="632619"/>
            <a:ext cx="7886700" cy="5592763"/>
          </a:xfrm>
        </p:spPr>
        <p:txBody>
          <a:bodyPr/>
          <a:lstStyle/>
          <a:p>
            <a:r>
              <a:rPr lang="de-DE" dirty="0"/>
              <a:t>Aber Charlotte Pfeffer machte ihre Arbeit Freude. </a:t>
            </a:r>
            <a:br>
              <a:rPr lang="de-DE" dirty="0"/>
            </a:br>
            <a:r>
              <a:rPr lang="de-DE" dirty="0"/>
              <a:t>Sie wohnte und arbeitete jetzt in einem SOS-Kinderdorf. </a:t>
            </a:r>
            <a:br>
              <a:rPr lang="de-DE" dirty="0"/>
            </a:br>
            <a:r>
              <a:rPr lang="de-DE" dirty="0"/>
              <a:t>Dort leben Kinder, die keine Eltern mehr haben. 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69" y="2181009"/>
            <a:ext cx="3883025" cy="3268980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87"/>
    </mc:Choice>
    <mc:Fallback>
      <p:transition spd="slow" advTm="14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3520" objId="5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3747" y="632619"/>
            <a:ext cx="7886700" cy="5592763"/>
          </a:xfrm>
        </p:spPr>
        <p:txBody>
          <a:bodyPr/>
          <a:lstStyle/>
          <a:p>
            <a:r>
              <a:rPr lang="de-DE" dirty="0"/>
              <a:t>Charlotte Pfeffer arbeitete mit den Kindern. </a:t>
            </a:r>
            <a:br>
              <a:rPr lang="de-DE" dirty="0"/>
            </a:br>
            <a:r>
              <a:rPr lang="de-DE" dirty="0"/>
              <a:t>Sie wollte kein Geld dafür.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01" y="2790343"/>
            <a:ext cx="3219990" cy="248086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2835601" y="2987977"/>
            <a:ext cx="3347428" cy="2085599"/>
            <a:chOff x="0" y="0"/>
            <a:chExt cx="1524000" cy="919480"/>
          </a:xfrm>
        </p:grpSpPr>
        <p:cxnSp>
          <p:nvCxnSpPr>
            <p:cNvPr id="12" name="Gerader Verbinder 11"/>
            <p:cNvCxnSpPr/>
            <p:nvPr/>
          </p:nvCxnSpPr>
          <p:spPr>
            <a:xfrm>
              <a:off x="0" y="0"/>
              <a:ext cx="1524000" cy="8737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>
            <a:xfrm flipH="1">
              <a:off x="0" y="45720"/>
              <a:ext cx="1524000" cy="8737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6"/>
    </mc:Choice>
    <mc:Fallback>
      <p:transition spd="slow" advTm="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7531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53451" y="640719"/>
            <a:ext cx="7886700" cy="55927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Kinder hatten Charlotte Pfeffer gern. 	</a:t>
            </a:r>
            <a:br>
              <a:rPr lang="de-DE" dirty="0"/>
            </a:br>
            <a:r>
              <a:rPr lang="de-DE" dirty="0"/>
              <a:t>Sie nannten sie „Tante </a:t>
            </a:r>
            <a:r>
              <a:rPr lang="de-DE" dirty="0" err="1"/>
              <a:t>Ima</a:t>
            </a:r>
            <a:r>
              <a:rPr lang="de-DE" dirty="0"/>
              <a:t>“.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Am </a:t>
            </a:r>
            <a:r>
              <a:rPr lang="de-DE" dirty="0"/>
              <a:t>24. August 1970 starb Charlotte Pfeffer in Freiburg. </a:t>
            </a:r>
          </a:p>
          <a:p>
            <a:endParaRPr lang="de-DE" dirty="0"/>
          </a:p>
        </p:txBody>
      </p:sp>
      <p:pic>
        <p:nvPicPr>
          <p:cNvPr id="8" name="Grafik 7" descr="http://www.gosekamp-grundschule.de/assets/images/Kinder_sagen_DANKE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6" y="1979626"/>
            <a:ext cx="4537533" cy="29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0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1"/>
    </mc:Choice>
    <mc:Fallback>
      <p:transition spd="slow" advTm="1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  <p14:stopEvt time="15741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73747" y="632619"/>
            <a:ext cx="7886700" cy="5592763"/>
          </a:xfrm>
        </p:spPr>
        <p:txBody>
          <a:bodyPr>
            <a:normAutofit/>
          </a:bodyPr>
          <a:lstStyle/>
          <a:p>
            <a:r>
              <a:rPr lang="de-DE" dirty="0" smtClean="0"/>
              <a:t>Damit wir uns an Charlotte Pfeffer erinnern, heißt unsere Schule „Charlotte-Pfeffer-Schule“.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3" y="1546327"/>
            <a:ext cx="5012253" cy="4181611"/>
          </a:xfrm>
          <a:prstGeom prst="rect">
            <a:avLst/>
          </a:prstGeom>
        </p:spPr>
      </p:pic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45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0"/>
    </mc:Choice>
    <mc:Fallback>
      <p:transition spd="slow" advTm="9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7523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0408" y="632618"/>
            <a:ext cx="7886700" cy="5592763"/>
          </a:xfrm>
        </p:spPr>
        <p:txBody>
          <a:bodyPr/>
          <a:lstStyle/>
          <a:p>
            <a:r>
              <a:rPr lang="de-DE" dirty="0"/>
              <a:t>Charlotte Pfeffer wurde am 29. Oktober 1881 geboren. </a:t>
            </a:r>
          </a:p>
          <a:p>
            <a:r>
              <a:rPr lang="de-DE" dirty="0"/>
              <a:t>Ihre Familie wohnte in Berlin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8" y="2725947"/>
            <a:ext cx="3816890" cy="326078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65" y="5055079"/>
            <a:ext cx="1914765" cy="38639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14655"/>
          <a:stretch/>
        </p:blipFill>
        <p:spPr bwMode="auto">
          <a:xfrm>
            <a:off x="4877780" y="3237661"/>
            <a:ext cx="3611880" cy="229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4387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01"/>
    </mc:Choice>
    <mc:Fallback>
      <p:transition spd="slow" advTm="12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11031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/>
              <a:t>Zu dieser Zeit gab es das Brandenburger Tor schon. </a:t>
            </a:r>
          </a:p>
        </p:txBody>
      </p:sp>
      <p:pic>
        <p:nvPicPr>
          <p:cNvPr id="3" name="Grafik 2" descr="C:\Users\Kaja\Documents\# Unterrichtsmaterial\Charlotte-Pfeffer-Projekt\Brandenburger To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869" r="980" b="9044"/>
          <a:stretch/>
        </p:blipFill>
        <p:spPr bwMode="auto">
          <a:xfrm>
            <a:off x="1219200" y="1402424"/>
            <a:ext cx="6705600" cy="4598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382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3"/>
    </mc:Choice>
    <mc:Fallback>
      <p:transition spd="slow" advTm="5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5"/>
        <p14:stopEvt time="451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/>
              <a:t> Der Fernsehturm war noch nicht gebaut.</a:t>
            </a:r>
          </a:p>
          <a:p>
            <a:endParaRPr lang="de-DE" dirty="0"/>
          </a:p>
        </p:txBody>
      </p:sp>
      <p:pic>
        <p:nvPicPr>
          <p:cNvPr id="4" name="Grafik 3" descr="http://www.berlin.citysam.de/fotos-berlin-p/rotes-rathaus/fernsehturm-16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90" y="1468204"/>
            <a:ext cx="3101257" cy="4238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2835213" y="1863306"/>
            <a:ext cx="3755368" cy="3050090"/>
            <a:chOff x="0" y="0"/>
            <a:chExt cx="1524000" cy="919480"/>
          </a:xfrm>
        </p:grpSpPr>
        <p:cxnSp>
          <p:nvCxnSpPr>
            <p:cNvPr id="6" name="Gerader Verbinder 5"/>
            <p:cNvCxnSpPr/>
            <p:nvPr/>
          </p:nvCxnSpPr>
          <p:spPr>
            <a:xfrm>
              <a:off x="0" y="0"/>
              <a:ext cx="1524000" cy="8737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 flipH="1">
              <a:off x="0" y="45720"/>
              <a:ext cx="1524000" cy="87376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6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4"/>
    </mc:Choice>
    <mc:Fallback>
      <p:transition spd="slow" advTm="4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353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/>
              <a:t>Der Vater von Charlotte war Arzt.</a:t>
            </a:r>
          </a:p>
          <a:p>
            <a:endParaRPr lang="de-DE" dirty="0"/>
          </a:p>
        </p:txBody>
      </p:sp>
      <p:pic>
        <p:nvPicPr>
          <p:cNvPr id="10" name="Grafik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9318"/>
          <a:stretch/>
        </p:blipFill>
        <p:spPr bwMode="auto">
          <a:xfrm>
            <a:off x="3246383" y="1768415"/>
            <a:ext cx="2973262" cy="4019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61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6"/>
    </mc:Choice>
    <mc:Fallback>
      <p:transition spd="slow" advTm="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4508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Die Familie war nicht arm</a:t>
            </a:r>
            <a:r>
              <a:rPr lang="de-DE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Vielleicht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sah sie etwa so aus.</a:t>
            </a:r>
            <a:endParaRPr lang="de-DE" dirty="0"/>
          </a:p>
        </p:txBody>
      </p:sp>
      <p:pic>
        <p:nvPicPr>
          <p:cNvPr id="11" name="Grafi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76" y="1732616"/>
            <a:ext cx="5398579" cy="4492766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382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7"/>
    </mc:Choice>
    <mc:Fallback>
      <p:transition spd="slow" advTm="7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6053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Charlotte ging zur Schule. </a:t>
            </a:r>
            <a:br>
              <a:rPr lang="de-DE" dirty="0"/>
            </a:br>
            <a:r>
              <a:rPr lang="de-DE" dirty="0" smtClean="0"/>
              <a:t>Dort </a:t>
            </a:r>
            <a:r>
              <a:rPr lang="de-DE" dirty="0"/>
              <a:t>lernte sie Klavier spielen, singen und tanzen. </a:t>
            </a:r>
            <a:br>
              <a:rPr lang="de-DE" dirty="0"/>
            </a:br>
            <a:r>
              <a:rPr lang="de-DE" dirty="0"/>
              <a:t>So wollten es ihre Eltern.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6" y="2860303"/>
            <a:ext cx="1706592" cy="1787825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9" y="2845206"/>
            <a:ext cx="1920527" cy="1818018"/>
          </a:xfrm>
          <a:prstGeom prst="rect">
            <a:avLst/>
          </a:prstGeom>
        </p:spPr>
      </p:pic>
      <p:pic>
        <p:nvPicPr>
          <p:cNvPr id="14" name="Grafik 13" descr="C:\Users\Kaja\Documents\# Unterrichtsmaterial\Charlotte-Pfeffer-Projekt\Tanz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165" r="71065" b="50821"/>
          <a:stretch/>
        </p:blipFill>
        <p:spPr bwMode="auto">
          <a:xfrm>
            <a:off x="6440770" y="2533434"/>
            <a:ext cx="1995864" cy="2245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9"/>
    </mc:Choice>
    <mc:Fallback>
      <p:transition spd="slow" advTm="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8040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 sahen damals Schülerinnen aus. </a:t>
            </a:r>
            <a:br>
              <a:rPr lang="de-DE" dirty="0"/>
            </a:br>
            <a:r>
              <a:rPr lang="de-DE" dirty="0" smtClean="0"/>
              <a:t>Von </a:t>
            </a:r>
            <a:r>
              <a:rPr lang="de-DE" dirty="0"/>
              <a:t>Charlottes Klasse gibt es leider kein Bild.</a:t>
            </a:r>
          </a:p>
        </p:txBody>
      </p:sp>
      <p:pic>
        <p:nvPicPr>
          <p:cNvPr id="8" name="Grafik 7" descr="C:\Users\Kaja\Documents\# Unterrichtsmaterial\Charlotte-Pfeffer-Projekt\Höhere Mädchenschul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2" b="6705"/>
          <a:stretch/>
        </p:blipFill>
        <p:spPr bwMode="auto">
          <a:xfrm>
            <a:off x="628650" y="2001329"/>
            <a:ext cx="5847312" cy="4139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 descr="C:\Users\Kaja\Documents\# Unterrichtsmaterial\Charlotte-Pfeffer-Projekt\Mädchen am Klavier_Renoi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93" y="3424687"/>
            <a:ext cx="2197262" cy="271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381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5"/>
    </mc:Choice>
    <mc:Fallback>
      <p:transition spd="slow" advTm="7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  <p14:stopEvt time="7019" objId="3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</Words>
  <Application>Microsoft Office PowerPoint</Application>
  <PresentationFormat>Bildschirmpräsentation (4:3)</PresentationFormat>
  <Paragraphs>91</Paragraphs>
  <Slides>25</Slides>
  <Notes>0</Notes>
  <HiddenSlides>0</HiddenSlides>
  <MMClips>24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Kaja Zimare</dc:creator>
  <cp:lastModifiedBy>Andrea Schenck</cp:lastModifiedBy>
  <cp:revision>65</cp:revision>
  <dcterms:created xsi:type="dcterms:W3CDTF">2013-10-22T20:10:33Z</dcterms:created>
  <dcterms:modified xsi:type="dcterms:W3CDTF">2014-12-03T21:19:26Z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